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League Spartan" panose="020B0604020202020204" charset="0"/>
      <p:regular r:id="rId10"/>
    </p:embeddedFont>
    <p:embeddedFont>
      <p:font typeface="Cardo Italics" panose="020B0604020202020204" charset="-79"/>
      <p:regular r:id="rId11"/>
    </p:embeddedFont>
    <p:embeddedFont>
      <p:font typeface="Prompt" panose="020B0604020202020204" charset="-34"/>
      <p:regular r:id="rId12"/>
    </p:embeddedFont>
    <p:embeddedFont>
      <p:font typeface="The Seasons" panose="020B0604020202020204" charset="-94"/>
      <p:regular r:id="rId13"/>
    </p:embeddedFont>
    <p:embeddedFont>
      <p:font typeface="Alyssum" panose="020B0604020202020204" charset="-94"/>
      <p:regular r:id="rId14"/>
    </p:embeddedFont>
    <p:embeddedFont>
      <p:font typeface="Times New Roman MT" panose="020B0604020202020204" charset="-94"/>
      <p:regular r:id="rId15"/>
    </p:embeddedFont>
    <p:embeddedFont>
      <p:font typeface="Pathway Gothic One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Arimo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3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7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22753">
            <a:off x="-3240474" y="-6681900"/>
            <a:ext cx="23233544" cy="23233544"/>
          </a:xfrm>
          <a:custGeom>
            <a:avLst/>
            <a:gdLst/>
            <a:ahLst/>
            <a:cxnLst/>
            <a:rect l="l" t="t" r="r" b="b"/>
            <a:pathLst>
              <a:path w="23233544" h="23233544">
                <a:moveTo>
                  <a:pt x="0" y="0"/>
                </a:moveTo>
                <a:lnTo>
                  <a:pt x="23233545" y="0"/>
                </a:lnTo>
                <a:lnTo>
                  <a:pt x="23233545" y="23233545"/>
                </a:lnTo>
                <a:lnTo>
                  <a:pt x="0" y="2323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4772513"/>
            <a:ext cx="6735251" cy="5514487"/>
          </a:xfrm>
          <a:custGeom>
            <a:avLst/>
            <a:gdLst/>
            <a:ahLst/>
            <a:cxnLst/>
            <a:rect l="l" t="t" r="r" b="b"/>
            <a:pathLst>
              <a:path w="6735251" h="5514487">
                <a:moveTo>
                  <a:pt x="0" y="0"/>
                </a:moveTo>
                <a:lnTo>
                  <a:pt x="6735251" y="0"/>
                </a:lnTo>
                <a:lnTo>
                  <a:pt x="6735251" y="5514487"/>
                </a:lnTo>
                <a:lnTo>
                  <a:pt x="0" y="5514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573000" y="7200900"/>
            <a:ext cx="5575163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75"/>
              </a:lnSpc>
            </a:pPr>
            <a:r>
              <a:rPr lang="en-US" sz="4242" dirty="0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230541123  FEYZA SAĞMAN</a:t>
            </a:r>
          </a:p>
          <a:p>
            <a:pPr algn="r">
              <a:lnSpc>
                <a:spcPts val="3775"/>
              </a:lnSpc>
            </a:pPr>
            <a:endParaRPr lang="en-US" sz="4242" dirty="0">
              <a:solidFill>
                <a:srgbClr val="FFFFFF"/>
              </a:solidFill>
              <a:latin typeface="Alyssum"/>
              <a:ea typeface="Alyssum"/>
              <a:cs typeface="Alyssum"/>
              <a:sym typeface="Alyssum"/>
            </a:endParaRPr>
          </a:p>
          <a:p>
            <a:pPr algn="r">
              <a:lnSpc>
                <a:spcPts val="3775"/>
              </a:lnSpc>
            </a:pPr>
            <a:r>
              <a:rPr lang="en-US" sz="4242" dirty="0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BİLGİ </a:t>
            </a:r>
            <a:r>
              <a:rPr lang="en-US" sz="4242" dirty="0" smtClean="0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SİSTEM</a:t>
            </a:r>
            <a:r>
              <a:rPr lang="tr-TR" sz="4242" dirty="0" err="1" smtClean="0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leri</a:t>
            </a:r>
            <a:r>
              <a:rPr lang="tr-TR" sz="4242" dirty="0" smtClean="0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/>
            </a:r>
            <a:br>
              <a:rPr lang="tr-TR" sz="4242" dirty="0" smtClean="0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</a:br>
            <a:r>
              <a:rPr lang="tr-TR" sz="4242" dirty="0" smtClean="0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ve</a:t>
            </a:r>
            <a:r>
              <a:rPr lang="en-US" sz="4242" dirty="0" smtClean="0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 </a:t>
            </a:r>
            <a:r>
              <a:rPr lang="en-US" sz="4242" dirty="0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GÜVENLİĞİ</a:t>
            </a:r>
          </a:p>
          <a:p>
            <a:pPr algn="r">
              <a:lnSpc>
                <a:spcPts val="3775"/>
              </a:lnSpc>
            </a:pPr>
            <a:r>
              <a:rPr lang="en-US" sz="4242" dirty="0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GRUP-7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-980893"/>
            <a:ext cx="16920959" cy="9243663"/>
            <a:chOff x="0" y="0"/>
            <a:chExt cx="22561278" cy="12324884"/>
          </a:xfrm>
        </p:grpSpPr>
        <p:sp>
          <p:nvSpPr>
            <p:cNvPr id="6" name="TextBox 6"/>
            <p:cNvSpPr txBox="1"/>
            <p:nvPr/>
          </p:nvSpPr>
          <p:spPr>
            <a:xfrm>
              <a:off x="0" y="1537571"/>
              <a:ext cx="22561278" cy="107801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596"/>
                </a:lnSpc>
              </a:pPr>
              <a:r>
                <a:rPr lang="en-US" sz="12724" dirty="0">
                  <a:solidFill>
                    <a:srgbClr val="FFFFFF"/>
                  </a:solidFill>
                  <a:latin typeface="Alyssum"/>
                  <a:ea typeface="Alyssum"/>
                  <a:cs typeface="Alyssum"/>
                  <a:sym typeface="Alyssum"/>
                </a:rPr>
                <a:t>EV ŞARJ İSTASYONLARINDA DDOS TABANLI ANOMALI </a:t>
              </a:r>
            </a:p>
            <a:p>
              <a:pPr algn="ctr">
                <a:lnSpc>
                  <a:spcPts val="12596"/>
                </a:lnSpc>
              </a:pPr>
              <a:r>
                <a:rPr lang="en-US" sz="12724" dirty="0">
                  <a:solidFill>
                    <a:srgbClr val="FFFFFF"/>
                  </a:solidFill>
                  <a:latin typeface="Alyssum"/>
                  <a:ea typeface="Alyssum"/>
                  <a:cs typeface="Alyssum"/>
                  <a:sym typeface="Alyssum"/>
                </a:rPr>
                <a:t>TESPITI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22561278" cy="1405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32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80310" y="3887892"/>
            <a:ext cx="14765033" cy="6684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79"/>
              </a:lnSpc>
            </a:pPr>
            <a:r>
              <a:rPr lang="en-US" sz="3591" i="1">
                <a:solidFill>
                  <a:srgbClr val="FFFFFF"/>
                </a:solidFill>
                <a:latin typeface="Cardo Italics"/>
                <a:ea typeface="Cardo Italics"/>
                <a:cs typeface="Cardo Italics"/>
                <a:sym typeface="Cardo Italics"/>
              </a:rPr>
              <a:t>EV şarj istasyonları, akıllı şebeke altyapısının kritik parçalarıdır.</a:t>
            </a:r>
          </a:p>
          <a:p>
            <a:pPr algn="l">
              <a:lnSpc>
                <a:spcPts val="8979"/>
              </a:lnSpc>
            </a:pPr>
            <a:r>
              <a:rPr lang="en-US" sz="3591" i="1">
                <a:solidFill>
                  <a:srgbClr val="FFFFFF"/>
                </a:solidFill>
                <a:latin typeface="Cardo Italics"/>
                <a:ea typeface="Cardo Italics"/>
                <a:cs typeface="Cardo Italics"/>
                <a:sym typeface="Cardo Italics"/>
              </a:rPr>
              <a:t>Siber saldırılar, sistemlerin kararlılığını ve güvenliğini tehdit eder.</a:t>
            </a:r>
          </a:p>
          <a:p>
            <a:pPr algn="l">
              <a:lnSpc>
                <a:spcPts val="8979"/>
              </a:lnSpc>
            </a:pPr>
            <a:r>
              <a:rPr lang="en-US" sz="3591" i="1">
                <a:solidFill>
                  <a:srgbClr val="FFFFFF"/>
                </a:solidFill>
                <a:latin typeface="Cardo Italics"/>
                <a:ea typeface="Cardo Italics"/>
                <a:cs typeface="Cardo Italics"/>
                <a:sym typeface="Cardo Italics"/>
              </a:rPr>
              <a:t>Makine öğrenimi tabanlı anomaly detection sistemleri bu tehditleri erken tespit edebilir.</a:t>
            </a:r>
          </a:p>
          <a:p>
            <a:pPr algn="l">
              <a:lnSpc>
                <a:spcPts val="8979"/>
              </a:lnSpc>
            </a:pPr>
            <a:r>
              <a:rPr lang="en-US" sz="3591" i="1">
                <a:solidFill>
                  <a:srgbClr val="FFFFFF"/>
                </a:solidFill>
                <a:latin typeface="Cardo Italics"/>
                <a:ea typeface="Cardo Italics"/>
                <a:cs typeface="Cardo Italics"/>
                <a:sym typeface="Cardo Italics"/>
              </a:rPr>
              <a:t>Bu sunumda AD-GS çerçevesiyle tespit edilen DDoS saldırısı ele alınmıştır.</a:t>
            </a:r>
          </a:p>
          <a:p>
            <a:pPr algn="l">
              <a:lnSpc>
                <a:spcPts val="8979"/>
              </a:lnSpc>
            </a:pPr>
            <a:endParaRPr lang="en-US" sz="3591" i="1">
              <a:solidFill>
                <a:srgbClr val="FFFFFF"/>
              </a:solidFill>
              <a:latin typeface="Cardo Italics"/>
              <a:ea typeface="Cardo Italics"/>
              <a:cs typeface="Cardo Italics"/>
              <a:sym typeface="Cardo Itali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528155" y="9564510"/>
            <a:ext cx="2180989" cy="590850"/>
          </a:xfrm>
          <a:custGeom>
            <a:avLst/>
            <a:gdLst/>
            <a:ahLst/>
            <a:cxnLst/>
            <a:rect l="l" t="t" r="r" b="b"/>
            <a:pathLst>
              <a:path w="2180989" h="590850">
                <a:moveTo>
                  <a:pt x="0" y="0"/>
                </a:moveTo>
                <a:lnTo>
                  <a:pt x="2180989" y="0"/>
                </a:lnTo>
                <a:lnTo>
                  <a:pt x="2180989" y="590850"/>
                </a:lnTo>
                <a:lnTo>
                  <a:pt x="0" y="590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015979" y="572626"/>
            <a:ext cx="3693165" cy="4765375"/>
          </a:xfrm>
          <a:custGeom>
            <a:avLst/>
            <a:gdLst/>
            <a:ahLst/>
            <a:cxnLst/>
            <a:rect l="l" t="t" r="r" b="b"/>
            <a:pathLst>
              <a:path w="3693165" h="4765375">
                <a:moveTo>
                  <a:pt x="0" y="0"/>
                </a:moveTo>
                <a:lnTo>
                  <a:pt x="3693165" y="0"/>
                </a:lnTo>
                <a:lnTo>
                  <a:pt x="3693165" y="4765375"/>
                </a:lnTo>
                <a:lnTo>
                  <a:pt x="0" y="4765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04110" y="-249564"/>
            <a:ext cx="7958717" cy="388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0"/>
              </a:lnSpc>
              <a:spcBef>
                <a:spcPct val="0"/>
              </a:spcBef>
            </a:pPr>
            <a:r>
              <a:rPr lang="en-US" sz="11100" i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NEDEN ANOMALI TESPITI?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3170" y="3895448"/>
            <a:ext cx="1744517" cy="111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9044" i="1">
                <a:solidFill>
                  <a:srgbClr val="FF431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3170" y="4907406"/>
            <a:ext cx="1744517" cy="111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9044" i="1">
                <a:solidFill>
                  <a:srgbClr val="FF431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3170" y="6051250"/>
            <a:ext cx="1744517" cy="111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9044" i="1">
                <a:solidFill>
                  <a:srgbClr val="FF431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3170" y="8446146"/>
            <a:ext cx="1744517" cy="1118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9"/>
              </a:lnSpc>
            </a:pPr>
            <a:r>
              <a:rPr lang="en-US" sz="9044" i="1">
                <a:solidFill>
                  <a:srgbClr val="FF431B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22753">
            <a:off x="-1649959" y="-8312660"/>
            <a:ext cx="30356903" cy="30356903"/>
          </a:xfrm>
          <a:custGeom>
            <a:avLst/>
            <a:gdLst/>
            <a:ahLst/>
            <a:cxnLst/>
            <a:rect l="l" t="t" r="r" b="b"/>
            <a:pathLst>
              <a:path w="30356903" h="30356903">
                <a:moveTo>
                  <a:pt x="0" y="0"/>
                </a:moveTo>
                <a:lnTo>
                  <a:pt x="30356903" y="0"/>
                </a:lnTo>
                <a:lnTo>
                  <a:pt x="30356903" y="30356902"/>
                </a:lnTo>
                <a:lnTo>
                  <a:pt x="0" y="3035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139690" y="-644723"/>
            <a:ext cx="18880283" cy="10931723"/>
          </a:xfrm>
          <a:custGeom>
            <a:avLst/>
            <a:gdLst/>
            <a:ahLst/>
            <a:cxnLst/>
            <a:rect l="l" t="t" r="r" b="b"/>
            <a:pathLst>
              <a:path w="18880283" h="10931723">
                <a:moveTo>
                  <a:pt x="0" y="0"/>
                </a:moveTo>
                <a:lnTo>
                  <a:pt x="18880282" y="0"/>
                </a:lnTo>
                <a:lnTo>
                  <a:pt x="18880282" y="10931723"/>
                </a:lnTo>
                <a:lnTo>
                  <a:pt x="0" y="10931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594312" y="159574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69" y="0"/>
                </a:lnTo>
                <a:lnTo>
                  <a:pt x="8743569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7866" y="169700"/>
            <a:ext cx="7749965" cy="392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21"/>
              </a:lnSpc>
              <a:spcBef>
                <a:spcPct val="0"/>
              </a:spcBef>
            </a:pPr>
            <a:r>
              <a:rPr lang="en-US" sz="11229" i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ANOMALI SENARYOSU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52479" y="4270478"/>
            <a:ext cx="6318979" cy="87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5"/>
              </a:lnSpc>
              <a:spcBef>
                <a:spcPct val="0"/>
              </a:spcBef>
            </a:pPr>
            <a:r>
              <a:rPr lang="en-US" sz="5004" i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DDOS SALDIRISININ ÖZETI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5870678"/>
            <a:ext cx="17337881" cy="441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80372" lvl="1" indent="-540186" algn="ctr">
              <a:lnSpc>
                <a:spcPts val="7005"/>
              </a:lnSpc>
              <a:buFont typeface="Arial"/>
              <a:buChar char="•"/>
            </a:pPr>
            <a:r>
              <a:rPr lang="en-US" sz="5004" i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HEDEF: EV ŞARJ YÖNETIM SISTEMI VE ILETIŞIM AĞI</a:t>
            </a:r>
          </a:p>
          <a:p>
            <a:pPr marL="1080372" lvl="1" indent="-540186" algn="ctr">
              <a:lnSpc>
                <a:spcPts val="7005"/>
              </a:lnSpc>
              <a:spcBef>
                <a:spcPct val="0"/>
              </a:spcBef>
              <a:buFont typeface="Arial"/>
              <a:buChar char="•"/>
            </a:pPr>
            <a:r>
              <a:rPr lang="en-US" sz="5004" i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Normal DAVRANIŞ: ŞARJ TALEPLERI DÜZENLI VE MAKUL YOĞUNLUKTADIR</a:t>
            </a:r>
          </a:p>
          <a:p>
            <a:pPr marL="1080372" lvl="1" indent="-540186" algn="ctr">
              <a:lnSpc>
                <a:spcPts val="7005"/>
              </a:lnSpc>
              <a:spcBef>
                <a:spcPct val="0"/>
              </a:spcBef>
              <a:buFont typeface="Arial"/>
              <a:buChar char="•"/>
            </a:pPr>
            <a:r>
              <a:rPr lang="en-US" sz="5004" i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ANORMAL DAVRANIŞ: BIR VEYA BIRDEN FAZLA ISTASYONDAN ÇOK SAYIDA SAHTE TALEP</a:t>
            </a:r>
          </a:p>
          <a:p>
            <a:pPr marL="1080372" lvl="1" indent="-540186" algn="ctr">
              <a:lnSpc>
                <a:spcPts val="7005"/>
              </a:lnSpc>
              <a:spcBef>
                <a:spcPct val="0"/>
              </a:spcBef>
              <a:buFont typeface="Arial"/>
              <a:buChar char="•"/>
            </a:pPr>
            <a:r>
              <a:rPr lang="en-US" sz="5004" i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SONUÇ: AŞIRI YÜKLENME, HIZMET GECIKMESI, ISTASYONLARIN DEVRE DIŞI KALMASI</a:t>
            </a:r>
          </a:p>
          <a:p>
            <a:pPr algn="ctr">
              <a:lnSpc>
                <a:spcPts val="7005"/>
              </a:lnSpc>
              <a:spcBef>
                <a:spcPct val="0"/>
              </a:spcBef>
            </a:pPr>
            <a:endParaRPr lang="en-US" sz="5004" i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44430" y="0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3341" y="205330"/>
            <a:ext cx="8475534" cy="292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760"/>
              </a:lnSpc>
              <a:spcBef>
                <a:spcPct val="0"/>
              </a:spcBef>
            </a:pPr>
            <a:r>
              <a:rPr lang="en-US" sz="84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AD-GS ÇERÇEVESI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3341" y="3213282"/>
            <a:ext cx="8475534" cy="656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17"/>
              </a:lnSpc>
              <a:spcBef>
                <a:spcPct val="0"/>
              </a:spcBef>
            </a:pPr>
            <a:r>
              <a:rPr lang="en-US" sz="3869" i="1">
                <a:solidFill>
                  <a:srgbClr val="000000"/>
                </a:solidFill>
                <a:latin typeface="Cardo Italics"/>
                <a:ea typeface="Cardo Italics"/>
                <a:cs typeface="Cardo Italics"/>
                <a:sym typeface="Cardo Italics"/>
              </a:rPr>
              <a:t>Grid Sentinel (AD-GS) Nedir?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000625"/>
            <a:ext cx="12074857" cy="515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ctr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ML/DL TABANLI ANOMALI TESPIT ÇERÇEVESI</a:t>
            </a:r>
          </a:p>
          <a:p>
            <a:pPr marL="777240" lvl="1" indent="-388620" algn="ctr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LSTM VE OTOKODLAYICI MODELLERIYLE ZAMAN SERISI ANALIZI</a:t>
            </a:r>
          </a:p>
          <a:p>
            <a:pPr marL="777240" lvl="1" indent="-388620" algn="ctr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GERÇEK ZAMANLI (&lt;15 MS) TESPIT KABILIYETI</a:t>
            </a:r>
          </a:p>
          <a:p>
            <a:pPr marL="777240" lvl="1" indent="-388620" algn="ctr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%96.8 DOĞRULUK ORANI</a:t>
            </a:r>
          </a:p>
          <a:p>
            <a:pPr marL="777240" lvl="1" indent="-388620" algn="ctr">
              <a:lnSpc>
                <a:spcPts val="5040"/>
              </a:lnSpc>
              <a:spcBef>
                <a:spcPct val="0"/>
              </a:spcBef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ÇOK KATMANLI SAVUNMA: VERI, AĞ, ISTASYON SEVIYELERINDE IZLEME</a:t>
            </a:r>
          </a:p>
          <a:p>
            <a:pPr algn="ctr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000000"/>
              </a:solidFill>
              <a:latin typeface="Times New Roman MT"/>
              <a:ea typeface="Times New Roman MT"/>
              <a:cs typeface="Times New Roman MT"/>
              <a:sym typeface="Times New Roman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14124">
            <a:off x="-1803602" y="5973735"/>
            <a:ext cx="7698132" cy="7672125"/>
          </a:xfrm>
          <a:custGeom>
            <a:avLst/>
            <a:gdLst/>
            <a:ahLst/>
            <a:cxnLst/>
            <a:rect l="l" t="t" r="r" b="b"/>
            <a:pathLst>
              <a:path w="7698132" h="7672125">
                <a:moveTo>
                  <a:pt x="0" y="0"/>
                </a:moveTo>
                <a:lnTo>
                  <a:pt x="7698133" y="0"/>
                </a:lnTo>
                <a:lnTo>
                  <a:pt x="7698133" y="7672125"/>
                </a:lnTo>
                <a:lnTo>
                  <a:pt x="0" y="76721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03825" y="5124587"/>
            <a:ext cx="7005758" cy="87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5"/>
              </a:lnSpc>
              <a:spcBef>
                <a:spcPct val="0"/>
              </a:spcBef>
            </a:pPr>
            <a:endParaRPr/>
          </a:p>
        </p:txBody>
      </p:sp>
      <p:grpSp>
        <p:nvGrpSpPr>
          <p:cNvPr id="4" name="Group 4"/>
          <p:cNvGrpSpPr/>
          <p:nvPr/>
        </p:nvGrpSpPr>
        <p:grpSpPr>
          <a:xfrm>
            <a:off x="9687479" y="2754386"/>
            <a:ext cx="7829399" cy="758076"/>
            <a:chOff x="0" y="0"/>
            <a:chExt cx="10439199" cy="1010768"/>
          </a:xfrm>
        </p:grpSpPr>
        <p:sp>
          <p:nvSpPr>
            <p:cNvPr id="5" name="Freeform 5"/>
            <p:cNvSpPr/>
            <p:nvPr/>
          </p:nvSpPr>
          <p:spPr>
            <a:xfrm>
              <a:off x="0" y="141411"/>
              <a:ext cx="622375" cy="732990"/>
            </a:xfrm>
            <a:custGeom>
              <a:avLst/>
              <a:gdLst/>
              <a:ahLst/>
              <a:cxnLst/>
              <a:rect l="l" t="t" r="r" b="b"/>
              <a:pathLst>
                <a:path w="622375" h="732990">
                  <a:moveTo>
                    <a:pt x="0" y="0"/>
                  </a:moveTo>
                  <a:lnTo>
                    <a:pt x="622375" y="0"/>
                  </a:lnTo>
                  <a:lnTo>
                    <a:pt x="622375" y="732990"/>
                  </a:lnTo>
                  <a:lnTo>
                    <a:pt x="0" y="732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1098187" y="-114300"/>
              <a:ext cx="9341011" cy="112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5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14601" y="3720488"/>
          <a:ext cx="7635154" cy="4552951"/>
        </p:xfrm>
        <a:graphic>
          <a:graphicData uri="http://schemas.openxmlformats.org/drawingml/2006/table">
            <a:tbl>
              <a:tblPr/>
              <a:tblGrid>
                <a:gridCol w="3484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0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7776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GÜÇLÜ YÖNLER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ZAYIF YÖNLER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962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Yüksek doğruluk (%96.8)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Veri kalitesine bağımlılık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777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Gerçek zamanlı tepki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Dağıtık saldırılarda zayıflık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77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Merkezî entegrasyon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Yanlış pozitif riski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9687479" y="3720488"/>
          <a:ext cx="7544158" cy="4552951"/>
        </p:xfrm>
        <a:graphic>
          <a:graphicData uri="http://schemas.openxmlformats.org/drawingml/2006/table">
            <a:tbl>
              <a:tblPr/>
              <a:tblGrid>
                <a:gridCol w="3887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7776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Fırsatlar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Tehditler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7776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EFEFE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SLA ve hizmet sürekliliği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Uyarlanabilir saldırılar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9623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Otonom savunma sistemleri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Gizlilik / veri paylaşımı riski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7776"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Regülasyon uyumu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Pathway Gothic One"/>
                          <a:ea typeface="Pathway Gothic One"/>
                          <a:cs typeface="Pathway Gothic One"/>
                          <a:sym typeface="Pathway Gothic One"/>
                        </a:rPr>
                        <a:t>AD-GS’in hedef alınması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Group 9"/>
          <p:cNvGrpSpPr/>
          <p:nvPr/>
        </p:nvGrpSpPr>
        <p:grpSpPr>
          <a:xfrm>
            <a:off x="980185" y="2754386"/>
            <a:ext cx="7829399" cy="758076"/>
            <a:chOff x="0" y="0"/>
            <a:chExt cx="10439199" cy="1010768"/>
          </a:xfrm>
        </p:grpSpPr>
        <p:sp>
          <p:nvSpPr>
            <p:cNvPr id="10" name="Freeform 10"/>
            <p:cNvSpPr/>
            <p:nvPr/>
          </p:nvSpPr>
          <p:spPr>
            <a:xfrm>
              <a:off x="0" y="141411"/>
              <a:ext cx="622375" cy="732990"/>
            </a:xfrm>
            <a:custGeom>
              <a:avLst/>
              <a:gdLst/>
              <a:ahLst/>
              <a:cxnLst/>
              <a:rect l="l" t="t" r="r" b="b"/>
              <a:pathLst>
                <a:path w="622375" h="732990">
                  <a:moveTo>
                    <a:pt x="0" y="0"/>
                  </a:moveTo>
                  <a:lnTo>
                    <a:pt x="622375" y="0"/>
                  </a:lnTo>
                  <a:lnTo>
                    <a:pt x="622375" y="732990"/>
                  </a:lnTo>
                  <a:lnTo>
                    <a:pt x="0" y="732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098187" y="-114300"/>
              <a:ext cx="9341011" cy="1125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972800" y="237622"/>
            <a:ext cx="7315200" cy="3099816"/>
          </a:xfrm>
          <a:custGeom>
            <a:avLst/>
            <a:gdLst/>
            <a:ahLst/>
            <a:cxnLst/>
            <a:rect l="l" t="t" r="r" b="b"/>
            <a:pathLst>
              <a:path w="7315200" h="3099816">
                <a:moveTo>
                  <a:pt x="0" y="0"/>
                </a:moveTo>
                <a:lnTo>
                  <a:pt x="7315200" y="0"/>
                </a:lnTo>
                <a:lnTo>
                  <a:pt x="7315200" y="3099816"/>
                </a:lnTo>
                <a:lnTo>
                  <a:pt x="0" y="3099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828675"/>
            <a:ext cx="12128782" cy="1717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 i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SWOT ANALIZI (ÖZET TABLO)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22753">
            <a:off x="-1629252" y="-8312660"/>
            <a:ext cx="30356903" cy="30356903"/>
          </a:xfrm>
          <a:custGeom>
            <a:avLst/>
            <a:gdLst/>
            <a:ahLst/>
            <a:cxnLst/>
            <a:rect l="l" t="t" r="r" b="b"/>
            <a:pathLst>
              <a:path w="30356903" h="30356903">
                <a:moveTo>
                  <a:pt x="0" y="0"/>
                </a:moveTo>
                <a:lnTo>
                  <a:pt x="30356903" y="0"/>
                </a:lnTo>
                <a:lnTo>
                  <a:pt x="30356903" y="30356902"/>
                </a:lnTo>
                <a:lnTo>
                  <a:pt x="0" y="3035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74658" y="-303492"/>
            <a:ext cx="19642936" cy="10893984"/>
          </a:xfrm>
          <a:custGeom>
            <a:avLst/>
            <a:gdLst/>
            <a:ahLst/>
            <a:cxnLst/>
            <a:rect l="l" t="t" r="r" b="b"/>
            <a:pathLst>
              <a:path w="19642936" h="10893984">
                <a:moveTo>
                  <a:pt x="0" y="0"/>
                </a:moveTo>
                <a:lnTo>
                  <a:pt x="19642936" y="0"/>
                </a:lnTo>
                <a:lnTo>
                  <a:pt x="19642936" y="10893984"/>
                </a:lnTo>
                <a:lnTo>
                  <a:pt x="0" y="10893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53606" y="0"/>
            <a:ext cx="6734394" cy="6949187"/>
          </a:xfrm>
          <a:custGeom>
            <a:avLst/>
            <a:gdLst/>
            <a:ahLst/>
            <a:cxnLst/>
            <a:rect l="l" t="t" r="r" b="b"/>
            <a:pathLst>
              <a:path w="6734394" h="6949187">
                <a:moveTo>
                  <a:pt x="0" y="0"/>
                </a:moveTo>
                <a:lnTo>
                  <a:pt x="6734394" y="0"/>
                </a:lnTo>
                <a:lnTo>
                  <a:pt x="6734394" y="6949187"/>
                </a:lnTo>
                <a:lnTo>
                  <a:pt x="0" y="69491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31221" y="29286"/>
            <a:ext cx="11012613" cy="527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62"/>
              </a:lnSpc>
              <a:spcBef>
                <a:spcPct val="0"/>
              </a:spcBef>
            </a:pPr>
            <a:r>
              <a:rPr lang="en-US" sz="10044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DDOS ANOMALISININ ETKILERI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-2223092" y="6283371"/>
            <a:ext cx="18516242" cy="430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5111" lvl="1" indent="-437555" algn="ctr">
              <a:lnSpc>
                <a:spcPts val="5674"/>
              </a:lnSpc>
              <a:spcBef>
                <a:spcPct val="0"/>
              </a:spcBef>
              <a:buFont typeface="Arial"/>
              <a:buChar char="•"/>
            </a:pPr>
            <a:r>
              <a:rPr lang="en-US" sz="4053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HIZMET KESINTISI VE KULLANICI MAĞDURIYETI</a:t>
            </a:r>
          </a:p>
          <a:p>
            <a:pPr marL="875111" lvl="1" indent="-437555" algn="ctr">
              <a:lnSpc>
                <a:spcPts val="5674"/>
              </a:lnSpc>
              <a:spcBef>
                <a:spcPct val="0"/>
              </a:spcBef>
              <a:buFont typeface="Arial"/>
              <a:buChar char="•"/>
            </a:pPr>
            <a:r>
              <a:rPr lang="en-US" sz="4053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ŞEBEKE KARARSIZLIĞI (YÜK DENGESIZLIĞI)</a:t>
            </a:r>
          </a:p>
          <a:p>
            <a:pPr marL="875111" lvl="1" indent="-437555" algn="ctr">
              <a:lnSpc>
                <a:spcPts val="5674"/>
              </a:lnSpc>
              <a:spcBef>
                <a:spcPct val="0"/>
              </a:spcBef>
              <a:buFont typeface="Arial"/>
              <a:buChar char="•"/>
            </a:pPr>
            <a:r>
              <a:rPr lang="en-US" sz="4053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FIZIKSEL KUYRUK VE OPERASYONEL KAOS</a:t>
            </a:r>
          </a:p>
          <a:p>
            <a:pPr marL="875111" lvl="1" indent="-437555" algn="ctr">
              <a:lnSpc>
                <a:spcPts val="5674"/>
              </a:lnSpc>
              <a:spcBef>
                <a:spcPct val="0"/>
              </a:spcBef>
              <a:buFont typeface="Arial"/>
              <a:buChar char="•"/>
            </a:pPr>
            <a:r>
              <a:rPr lang="en-US" sz="4053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GÜVENILIRLIK KAYBI</a:t>
            </a:r>
          </a:p>
          <a:p>
            <a:pPr marL="875111" lvl="1" indent="-437555" algn="ctr">
              <a:lnSpc>
                <a:spcPts val="5674"/>
              </a:lnSpc>
              <a:spcBef>
                <a:spcPct val="0"/>
              </a:spcBef>
              <a:buFont typeface="Arial"/>
              <a:buChar char="•"/>
            </a:pPr>
            <a:r>
              <a:rPr lang="en-US" sz="4053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AD-GS: BU TÜR ETKILERI ÖNCEDEN ALGILAYARAK ÖNLER</a:t>
            </a:r>
          </a:p>
          <a:p>
            <a:pPr algn="ctr">
              <a:lnSpc>
                <a:spcPts val="5674"/>
              </a:lnSpc>
              <a:spcBef>
                <a:spcPct val="0"/>
              </a:spcBef>
            </a:pPr>
            <a:endParaRPr lang="en-US" sz="4053">
              <a:solidFill>
                <a:srgbClr val="FFFFFF"/>
              </a:solidFill>
              <a:latin typeface="The Seasons"/>
              <a:ea typeface="The Seasons"/>
              <a:cs typeface="The Seasons"/>
              <a:sym typeface="The Seaso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22753">
            <a:off x="-2352676" y="-7680981"/>
            <a:ext cx="30356903" cy="30356903"/>
          </a:xfrm>
          <a:custGeom>
            <a:avLst/>
            <a:gdLst/>
            <a:ahLst/>
            <a:cxnLst/>
            <a:rect l="l" t="t" r="r" b="b"/>
            <a:pathLst>
              <a:path w="30356903" h="30356903">
                <a:moveTo>
                  <a:pt x="0" y="0"/>
                </a:moveTo>
                <a:lnTo>
                  <a:pt x="30356903" y="0"/>
                </a:lnTo>
                <a:lnTo>
                  <a:pt x="30356903" y="30356903"/>
                </a:lnTo>
                <a:lnTo>
                  <a:pt x="0" y="30356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1686077" y="1334314"/>
            <a:ext cx="8223720" cy="8195701"/>
          </a:xfrm>
          <a:custGeom>
            <a:avLst/>
            <a:gdLst/>
            <a:ahLst/>
            <a:cxnLst/>
            <a:rect l="l" t="t" r="r" b="b"/>
            <a:pathLst>
              <a:path w="8223720" h="8195701">
                <a:moveTo>
                  <a:pt x="8223721" y="0"/>
                </a:moveTo>
                <a:lnTo>
                  <a:pt x="0" y="0"/>
                </a:lnTo>
                <a:lnTo>
                  <a:pt x="0" y="8195701"/>
                </a:lnTo>
                <a:lnTo>
                  <a:pt x="8223721" y="8195701"/>
                </a:lnTo>
                <a:lnTo>
                  <a:pt x="82237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13481069" cy="4458684"/>
            <a:chOff x="0" y="0"/>
            <a:chExt cx="17974758" cy="5944912"/>
          </a:xfrm>
        </p:grpSpPr>
        <p:sp>
          <p:nvSpPr>
            <p:cNvPr id="5" name="TextBox 5"/>
            <p:cNvSpPr txBox="1"/>
            <p:nvPr/>
          </p:nvSpPr>
          <p:spPr>
            <a:xfrm>
              <a:off x="0" y="4648160"/>
              <a:ext cx="16637834" cy="1186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  <a:spcBef>
                  <a:spcPct val="0"/>
                </a:spcBef>
              </a:pPr>
              <a:endParaRPr/>
            </a:p>
            <a:p>
              <a:pPr marL="0" lvl="0" indent="0" algn="l">
                <a:lnSpc>
                  <a:spcPts val="268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00025"/>
              <a:ext cx="17974758" cy="4585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3999"/>
                </a:lnSpc>
                <a:spcBef>
                  <a:spcPct val="0"/>
                </a:spcBef>
              </a:pPr>
              <a:r>
                <a:rPr lang="en-US" sz="9999">
                  <a:solidFill>
                    <a:srgbClr val="FFFFFF"/>
                  </a:solidFill>
                  <a:latin typeface="Alyssum"/>
                  <a:ea typeface="Alyssum"/>
                  <a:cs typeface="Alyssum"/>
                  <a:sym typeface="Alyssum"/>
                </a:rPr>
                <a:t>ÇIKARIMLAR VE ÖNERILER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0" y="3952772"/>
            <a:ext cx="18072710" cy="6655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8590" lvl="1" indent="-454295" algn="ctr">
              <a:lnSpc>
                <a:spcPts val="5891"/>
              </a:lnSpc>
              <a:buFont typeface="Arial"/>
              <a:buChar char="•"/>
            </a:pPr>
            <a:r>
              <a:rPr lang="en-US" sz="4208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AD-GS, DDOS SALDIRILARININ ERKEN TESPITI IÇIN ETKILI BIR MODELDIR.</a:t>
            </a:r>
          </a:p>
          <a:p>
            <a:pPr marL="908590" lvl="1" indent="-454295" algn="ctr">
              <a:lnSpc>
                <a:spcPts val="5891"/>
              </a:lnSpc>
              <a:buFont typeface="Arial"/>
              <a:buChar char="•"/>
            </a:pPr>
            <a:r>
              <a:rPr lang="en-US" sz="4208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Modelin başarımı, sürekli güncelleme ve nitelikli veriyle artırılabilir.</a:t>
            </a:r>
          </a:p>
          <a:p>
            <a:pPr marL="908590" lvl="1" indent="-454295" algn="ctr">
              <a:lnSpc>
                <a:spcPts val="5891"/>
              </a:lnSpc>
              <a:spcBef>
                <a:spcPct val="0"/>
              </a:spcBef>
              <a:buFont typeface="Arial"/>
              <a:buChar char="•"/>
            </a:pPr>
            <a:r>
              <a:rPr lang="en-US" sz="4208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Federated leARNING, BLOCKCHAIN VE MTLS ENTEGRASYONU GÜVENLIĞI GÜÇLENDIREBILIR.</a:t>
            </a:r>
          </a:p>
          <a:p>
            <a:pPr marL="908590" lvl="1" indent="-454295" algn="ctr">
              <a:lnSpc>
                <a:spcPts val="5891"/>
              </a:lnSpc>
              <a:spcBef>
                <a:spcPct val="0"/>
              </a:spcBef>
              <a:buFont typeface="Arial"/>
              <a:buChar char="•"/>
            </a:pPr>
            <a:r>
              <a:rPr lang="en-US" sz="4208">
                <a:solidFill>
                  <a:srgbClr val="FFFFFF"/>
                </a:solidFill>
                <a:latin typeface="Alyssum"/>
                <a:ea typeface="Alyssum"/>
                <a:cs typeface="Alyssum"/>
                <a:sym typeface="Alyssum"/>
              </a:rPr>
              <a:t>GELECEKTE SISTEMIN GERÇEK ISTASYON VERILERIYLE SAHA TESTLERI ÖNERILMEKTEDIR.</a:t>
            </a:r>
          </a:p>
          <a:p>
            <a:pPr algn="ctr">
              <a:lnSpc>
                <a:spcPts val="5891"/>
              </a:lnSpc>
              <a:spcBef>
                <a:spcPct val="0"/>
              </a:spcBef>
            </a:pPr>
            <a:endParaRPr lang="en-US" sz="4208">
              <a:solidFill>
                <a:srgbClr val="FFFFFF"/>
              </a:solidFill>
              <a:latin typeface="Alyssum"/>
              <a:ea typeface="Alyssum"/>
              <a:cs typeface="Alyssum"/>
              <a:sym typeface="Alyssum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4702665" y="0"/>
            <a:ext cx="3585335" cy="3585335"/>
          </a:xfrm>
          <a:custGeom>
            <a:avLst/>
            <a:gdLst/>
            <a:ahLst/>
            <a:cxnLst/>
            <a:rect l="l" t="t" r="r" b="b"/>
            <a:pathLst>
              <a:path w="3585335" h="3585335">
                <a:moveTo>
                  <a:pt x="0" y="0"/>
                </a:moveTo>
                <a:lnTo>
                  <a:pt x="3585335" y="0"/>
                </a:lnTo>
                <a:lnTo>
                  <a:pt x="3585335" y="3585335"/>
                </a:lnTo>
                <a:lnTo>
                  <a:pt x="0" y="3585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41189"/>
            <a:ext cx="6042849" cy="3498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12"/>
              </a:lnSpc>
              <a:spcBef>
                <a:spcPct val="0"/>
              </a:spcBef>
            </a:pPr>
            <a:r>
              <a:rPr lang="en-US" sz="10009" i="1"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KAYNAKÇA</a:t>
            </a:r>
          </a:p>
          <a:p>
            <a:pPr algn="ctr">
              <a:lnSpc>
                <a:spcPts val="14012"/>
              </a:lnSpc>
              <a:spcBef>
                <a:spcPct val="0"/>
              </a:spcBef>
            </a:pPr>
            <a:endParaRPr lang="en-US" sz="10009" i="1">
              <a:solidFill>
                <a:srgbClr val="FFFFFF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51449" y="2315682"/>
            <a:ext cx="16398299" cy="797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9033" lvl="1" indent="-409516" algn="ctr">
              <a:lnSpc>
                <a:spcPts val="5311"/>
              </a:lnSpc>
              <a:spcBef>
                <a:spcPct val="0"/>
              </a:spcBef>
              <a:buFont typeface="Arial"/>
              <a:buChar char="•"/>
            </a:pPr>
            <a:r>
              <a:rPr lang="en-US" sz="379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KESAVAN, V. T. ET AL. (2025). ANOMALY DETECTION WITH GRID SENTINEL FRAMEWORK FOR EV CHARGING STATIONS. INT. J. SMART ENERGY SYSTEMS.</a:t>
            </a:r>
          </a:p>
          <a:p>
            <a:pPr marL="819033" lvl="1" indent="-409516" algn="ctr">
              <a:lnSpc>
                <a:spcPts val="5311"/>
              </a:lnSpc>
              <a:spcBef>
                <a:spcPct val="0"/>
              </a:spcBef>
              <a:buFont typeface="Arial"/>
              <a:buChar char="•"/>
            </a:pPr>
            <a:r>
              <a:rPr lang="en-US" sz="379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ZHOU, Y. ET AL. (2024). DEEP LEARNING-BASED CYBER-ATTACK DETECTION IN EV NETWORKS. IEEE TRANS. SMART GRID.</a:t>
            </a:r>
          </a:p>
          <a:p>
            <a:pPr marL="819033" lvl="1" indent="-409516" algn="ctr">
              <a:lnSpc>
                <a:spcPts val="5311"/>
              </a:lnSpc>
              <a:spcBef>
                <a:spcPct val="0"/>
              </a:spcBef>
              <a:buFont typeface="Arial"/>
              <a:buChar char="•"/>
            </a:pPr>
            <a:r>
              <a:rPr lang="en-US" sz="379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LI, X. &amp; WANG, P. (2023). FEDERATED ANOMALY DETECTION FOR SMART GRIDS. ENERGY INFORMATICS.</a:t>
            </a:r>
          </a:p>
          <a:p>
            <a:pPr marL="819033" lvl="1" indent="-409516" algn="ctr">
              <a:lnSpc>
                <a:spcPts val="5311"/>
              </a:lnSpc>
              <a:spcBef>
                <a:spcPct val="0"/>
              </a:spcBef>
              <a:buFont typeface="Arial"/>
              <a:buChar char="•"/>
            </a:pPr>
            <a:r>
              <a:rPr lang="en-US" sz="379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SINGH, R. &amp; SHARMA, K. (2024). CYBER-PHYSICAL SECURITY OF EV CHARGING INFRASTRUCTURE. J. ELECTR. SYST. INF. TECHNOL.</a:t>
            </a:r>
          </a:p>
          <a:p>
            <a:pPr marL="819033" lvl="1" indent="-409516" algn="ctr">
              <a:lnSpc>
                <a:spcPts val="5311"/>
              </a:lnSpc>
              <a:spcBef>
                <a:spcPct val="0"/>
              </a:spcBef>
              <a:buFont typeface="Arial"/>
              <a:buChar char="•"/>
            </a:pPr>
            <a:r>
              <a:rPr lang="en-US" sz="3793">
                <a:solidFill>
                  <a:srgbClr val="FFFFFF"/>
                </a:solidFill>
                <a:latin typeface="Prompt"/>
                <a:ea typeface="Prompt"/>
                <a:cs typeface="Prompt"/>
                <a:sym typeface="Prompt"/>
              </a:rPr>
              <a:t>ENISA. (2023). CYBERSECURITY OF ELECTRIC VEHICLE CHARGING INFRASTRUCTURE – THREAT LANDSCAPE.</a:t>
            </a:r>
          </a:p>
          <a:p>
            <a:pPr algn="ctr">
              <a:lnSpc>
                <a:spcPts val="5311"/>
              </a:lnSpc>
              <a:spcBef>
                <a:spcPct val="0"/>
              </a:spcBef>
            </a:pPr>
            <a:endParaRPr lang="en-US" sz="3793">
              <a:solidFill>
                <a:srgbClr val="FFFFF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400</Words>
  <Application>Microsoft Office PowerPoint</Application>
  <PresentationFormat>Özel</PresentationFormat>
  <Paragraphs>62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9" baseType="lpstr">
      <vt:lpstr>League Spartan</vt:lpstr>
      <vt:lpstr>Cardo Italics</vt:lpstr>
      <vt:lpstr>Prompt</vt:lpstr>
      <vt:lpstr>The Seasons</vt:lpstr>
      <vt:lpstr>Alyssum</vt:lpstr>
      <vt:lpstr>Arial</vt:lpstr>
      <vt:lpstr>Times New Roman MT</vt:lpstr>
      <vt:lpstr>Pathway Gothic One</vt:lpstr>
      <vt:lpstr>Calibri</vt:lpstr>
      <vt:lpstr>Arimo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 Şarj İstasyonlarında DDoS Tabanlı Anomali Tespiti</dc:title>
  <cp:lastModifiedBy>feyza sağman</cp:lastModifiedBy>
  <cp:revision>3</cp:revision>
  <dcterms:created xsi:type="dcterms:W3CDTF">2006-08-16T00:00:00Z</dcterms:created>
  <dcterms:modified xsi:type="dcterms:W3CDTF">2025-11-10T20:30:48Z</dcterms:modified>
  <dc:identifier>DAG4Uklh23M</dc:identifier>
</cp:coreProperties>
</file>